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2" r:id="rId5"/>
    <p:sldId id="274" r:id="rId6"/>
    <p:sldId id="275" r:id="rId7"/>
    <p:sldId id="273" r:id="rId8"/>
    <p:sldId id="259" r:id="rId9"/>
    <p:sldId id="260" r:id="rId10"/>
    <p:sldId id="261" r:id="rId11"/>
    <p:sldId id="267" r:id="rId12"/>
    <p:sldId id="262" r:id="rId13"/>
    <p:sldId id="263" r:id="rId14"/>
    <p:sldId id="264" r:id="rId15"/>
    <p:sldId id="265" r:id="rId16"/>
    <p:sldId id="268" r:id="rId17"/>
    <p:sldId id="269" r:id="rId18"/>
    <p:sldId id="270" r:id="rId19"/>
    <p:sldId id="276" r:id="rId20"/>
    <p:sldId id="271" r:id="rId21"/>
    <p:sldId id="26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28C20-E479-4B8C-91E4-7414E5A59694}" type="datetimeFigureOut">
              <a:rPr lang="en-IN" smtClean="0"/>
              <a:t>15-11-2022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00462-73CE-4431-9542-5817F898B7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281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3427796.3427833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3390/info12110448" TargetMode="External"/><Relationship Id="rId4" Type="http://schemas.openxmlformats.org/officeDocument/2006/relationships/hyperlink" Target="https://doi.org/https:/doi.org/10.1016/j.tcs.2005.01.00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D138A7-3A51-D051-051D-22706DD81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612" y="1418253"/>
            <a:ext cx="11056776" cy="2332653"/>
          </a:xfrm>
        </p:spPr>
        <p:txBody>
          <a:bodyPr/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Time Optimal Gathering of Myopic Robots on an Infinite Triangular Grid</a:t>
            </a:r>
            <a:endParaRPr lang="en-IN" dirty="0">
              <a:latin typeface="Palatino Linotype" panose="0204050205050503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CEFB8CF-F392-EB6A-4A37-424F3774B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144" y="3909633"/>
            <a:ext cx="9771711" cy="861420"/>
          </a:xfrm>
        </p:spPr>
        <p:txBody>
          <a:bodyPr/>
          <a:lstStyle/>
          <a:p>
            <a:pPr algn="ctr"/>
            <a:r>
              <a:rPr lang="en-US" sz="2400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Pritam Goswami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Avisek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Sharma,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Satakshi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Ghosh &amp; Buddhadeb Sau</a:t>
            </a:r>
            <a:endParaRPr lang="en-IN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02278-9702-32F9-F34C-561BEF5A4A01}"/>
              </a:ext>
            </a:extLst>
          </p:cNvPr>
          <p:cNvSpPr txBox="1"/>
          <p:nvPr/>
        </p:nvSpPr>
        <p:spPr>
          <a:xfrm>
            <a:off x="2513043" y="4401721"/>
            <a:ext cx="7165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BEBEB"/>
                </a:solidFill>
              </a:rPr>
              <a:t>Jadavpur University, Kolkata</a:t>
            </a:r>
            <a:endParaRPr lang="en-IN" dirty="0">
              <a:solidFill>
                <a:srgbClr val="EBEBE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BDB88D-109F-B8D5-773B-B72A572C0E31}"/>
              </a:ext>
            </a:extLst>
          </p:cNvPr>
          <p:cNvSpPr txBox="1"/>
          <p:nvPr/>
        </p:nvSpPr>
        <p:spPr>
          <a:xfrm>
            <a:off x="10126823" y="6055567"/>
            <a:ext cx="187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SSS,2022</a:t>
            </a:r>
            <a:endParaRPr lang="en-IN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46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B153C-3182-5F97-3308-616DFA40F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Model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9EC01-AD22-A5CE-5292-33FA20829CB7}"/>
              </a:ext>
            </a:extLst>
          </p:cNvPr>
          <p:cNvSpPr txBox="1"/>
          <p:nvPr/>
        </p:nvSpPr>
        <p:spPr>
          <a:xfrm>
            <a:off x="0" y="342900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What are the </a:t>
            </a:r>
            <a:r>
              <a:rPr lang="en-US" sz="2000" dirty="0">
                <a:solidFill>
                  <a:srgbClr val="FF0000"/>
                </a:solidFill>
              </a:rPr>
              <a:t>minimal capabilities </a:t>
            </a:r>
            <a:r>
              <a:rPr lang="en-US" sz="2000" dirty="0"/>
              <a:t>each robot should have to solve this problem ?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54025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6CC7F-7A20-7B27-5C3E-F6F97D585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Model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295563-BFD1-6A9E-F69F-3E83BC9675F3}"/>
              </a:ext>
            </a:extLst>
          </p:cNvPr>
          <p:cNvSpPr txBox="1"/>
          <p:nvPr/>
        </p:nvSpPr>
        <p:spPr>
          <a:xfrm>
            <a:off x="446808" y="2244435"/>
            <a:ext cx="112533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</a:rPr>
              <a:t>Autonomous</a:t>
            </a:r>
            <a:r>
              <a:rPr lang="en-US" dirty="0"/>
              <a:t>       No central Control.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</a:rPr>
              <a:t>Anonymous</a:t>
            </a:r>
            <a:r>
              <a:rPr lang="en-US" sz="2000" b="1" dirty="0"/>
              <a:t> </a:t>
            </a:r>
            <a:r>
              <a:rPr lang="en-US" dirty="0"/>
              <a:t>       The robots have no unique identifiers.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</a:rPr>
              <a:t>Homogeneous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  All robots run the same distributed algorithm.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</a:rPr>
              <a:t>Identical </a:t>
            </a:r>
            <a:r>
              <a:rPr lang="en-US" dirty="0"/>
              <a:t>             The robots are physically indistinguishable.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</a:rPr>
              <a:t>Oblivious</a:t>
            </a:r>
            <a:r>
              <a:rPr lang="en-US" sz="2000" b="1" dirty="0"/>
              <a:t> </a:t>
            </a:r>
            <a:r>
              <a:rPr lang="en-US" dirty="0"/>
              <a:t>             The robot have no persistent memory to remember previous steps.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</a:rPr>
              <a:t>Silent</a:t>
            </a:r>
            <a:r>
              <a:rPr lang="en-US" sz="2000" b="1" dirty="0"/>
              <a:t> </a:t>
            </a:r>
            <a:r>
              <a:rPr lang="en-US" dirty="0"/>
              <a:t>                    The robots have no means of communication between themselves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D34EF-437D-5D51-11C5-AC68B614A8DE}"/>
              </a:ext>
            </a:extLst>
          </p:cNvPr>
          <p:cNvSpPr txBox="1"/>
          <p:nvPr/>
        </p:nvSpPr>
        <p:spPr>
          <a:xfrm>
            <a:off x="446807" y="4616455"/>
            <a:ext cx="3252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</a:rPr>
              <a:t>1-hop Visibility        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</a:rPr>
              <a:t>One-axis </a:t>
            </a:r>
          </a:p>
          <a:p>
            <a:pPr>
              <a:buClr>
                <a:schemeClr val="tx2"/>
              </a:buClr>
            </a:pPr>
            <a:r>
              <a:rPr lang="en-US" sz="2000" b="1" dirty="0">
                <a:solidFill>
                  <a:schemeClr val="tx2"/>
                </a:solidFill>
              </a:rPr>
              <a:t>   Agreement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77B58-CCFA-A650-F675-DC5D69D7272B}"/>
              </a:ext>
            </a:extLst>
          </p:cNvPr>
          <p:cNvSpPr txBox="1"/>
          <p:nvPr/>
        </p:nvSpPr>
        <p:spPr>
          <a:xfrm>
            <a:off x="2806409" y="4585677"/>
            <a:ext cx="5443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Sees neighboring vertices only.</a:t>
            </a:r>
          </a:p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FEC49-F947-9007-46CA-2B7F79D21EC1}"/>
              </a:ext>
            </a:extLst>
          </p:cNvPr>
          <p:cNvSpPr txBox="1"/>
          <p:nvPr/>
        </p:nvSpPr>
        <p:spPr>
          <a:xfrm>
            <a:off x="2856328" y="4967708"/>
            <a:ext cx="9143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/>
              <a:t>Agree on 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direction of any one line that generates the triangular grid 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orientation</a:t>
            </a:r>
            <a:r>
              <a:rPr lang="en-US" dirty="0"/>
              <a:t> along it.</a:t>
            </a:r>
          </a:p>
          <a:p>
            <a:pPr>
              <a:buClr>
                <a:schemeClr val="tx2"/>
              </a:buClr>
            </a:pPr>
            <a:endParaRPr lang="en-US" dirty="0"/>
          </a:p>
          <a:p>
            <a:pPr>
              <a:buClr>
                <a:schemeClr val="tx2"/>
              </a:buClr>
            </a:pPr>
            <a:r>
              <a:rPr lang="en-US" dirty="0"/>
              <a:t>considers it as direction of </a:t>
            </a:r>
            <a:r>
              <a:rPr lang="en-US" dirty="0">
                <a:solidFill>
                  <a:srgbClr val="FF0000"/>
                </a:solidFill>
              </a:rPr>
              <a:t>positive Y-axis</a:t>
            </a:r>
            <a:r>
              <a:rPr lang="en-US" dirty="0"/>
              <a:t>.</a:t>
            </a:r>
            <a:endParaRPr lang="en-IN" dirty="0"/>
          </a:p>
          <a:p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C49357-4DEC-582D-CA3D-BE02C1695614}"/>
              </a:ext>
            </a:extLst>
          </p:cNvPr>
          <p:cNvSpPr txBox="1"/>
          <p:nvPr/>
        </p:nvSpPr>
        <p:spPr>
          <a:xfrm>
            <a:off x="446807" y="2235303"/>
            <a:ext cx="112533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</a:rPr>
              <a:t>Autonomous</a:t>
            </a:r>
            <a:endParaRPr lang="en-US" dirty="0"/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</a:rPr>
              <a:t>Anonymous</a:t>
            </a:r>
            <a:endParaRPr lang="en-US" dirty="0"/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</a:rPr>
              <a:t>Homogeneous</a:t>
            </a:r>
            <a:endParaRPr lang="en-US" dirty="0"/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</a:rPr>
              <a:t>Identical</a:t>
            </a:r>
            <a:endParaRPr lang="en-US" dirty="0"/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</a:rPr>
              <a:t>Oblivious</a:t>
            </a:r>
            <a:endParaRPr lang="en-US" dirty="0"/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</a:rPr>
              <a:t>Silent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20146E-69A9-BF69-90F3-2D94A445D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999" y="2485637"/>
            <a:ext cx="3899181" cy="23828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485CE5-7CCD-B8B3-BB80-C9813B514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489" y="2342687"/>
            <a:ext cx="3716691" cy="26687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B0454B-4AD2-E135-0930-64136153E4FD}"/>
              </a:ext>
            </a:extLst>
          </p:cNvPr>
          <p:cNvSpPr txBox="1"/>
          <p:nvPr/>
        </p:nvSpPr>
        <p:spPr>
          <a:xfrm>
            <a:off x="433470" y="4276104"/>
            <a:ext cx="2192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</a:rPr>
              <a:t>Dimensionless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AF77EA-9E3D-6C4B-8976-4DDA93E7AED5}"/>
              </a:ext>
            </a:extLst>
          </p:cNvPr>
          <p:cNvSpPr txBox="1"/>
          <p:nvPr/>
        </p:nvSpPr>
        <p:spPr>
          <a:xfrm>
            <a:off x="2856328" y="4290714"/>
            <a:ext cx="374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robots are points.</a:t>
            </a:r>
            <a:endParaRPr lang="en-IN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FAD2D31-005F-5ED2-025F-F15817997DD2}"/>
              </a:ext>
            </a:extLst>
          </p:cNvPr>
          <p:cNvSpPr/>
          <p:nvPr/>
        </p:nvSpPr>
        <p:spPr>
          <a:xfrm>
            <a:off x="2908570" y="3024803"/>
            <a:ext cx="1741251" cy="29232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459A44-8E2B-B87F-069C-4AECFF7055E6}"/>
              </a:ext>
            </a:extLst>
          </p:cNvPr>
          <p:cNvSpPr txBox="1"/>
          <p:nvPr/>
        </p:nvSpPr>
        <p:spPr>
          <a:xfrm>
            <a:off x="4893013" y="2877944"/>
            <a:ext cx="2178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OBLOT</a:t>
            </a:r>
            <a:endParaRPr lang="en-IN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7" grpId="0"/>
      <p:bldP spid="7" grpId="1"/>
      <p:bldP spid="9" grpId="0"/>
      <p:bldP spid="12" grpId="0"/>
      <p:bldP spid="13" grpId="0"/>
      <p:bldP spid="13" grpId="1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F645C3E-AAAC-31E1-6599-FCB48E2B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/>
          <a:lstStyle/>
          <a:p>
            <a:pPr algn="ctr"/>
            <a:r>
              <a:rPr lang="en-US" dirty="0"/>
              <a:t>Model: Robot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75716D-CB4A-E29E-E6CC-1B36AA3C4B87}"/>
              </a:ext>
            </a:extLst>
          </p:cNvPr>
          <p:cNvSpPr txBox="1"/>
          <p:nvPr/>
        </p:nvSpPr>
        <p:spPr>
          <a:xfrm>
            <a:off x="568036" y="2485797"/>
            <a:ext cx="1105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robots operate in a </a:t>
            </a:r>
            <a:r>
              <a:rPr lang="en-US" dirty="0">
                <a:solidFill>
                  <a:srgbClr val="FF0000"/>
                </a:solidFill>
              </a:rPr>
              <a:t>Look-Compute-Move </a:t>
            </a:r>
            <a:r>
              <a:rPr lang="en-US" dirty="0"/>
              <a:t>(LCM) cycle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2526B9-BBBF-A75D-9C98-C04A91E109CA}"/>
              </a:ext>
            </a:extLst>
          </p:cNvPr>
          <p:cNvSpPr txBox="1"/>
          <p:nvPr/>
        </p:nvSpPr>
        <p:spPr>
          <a:xfrm>
            <a:off x="4069771" y="5777345"/>
            <a:ext cx="4052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Look Phase</a:t>
            </a:r>
            <a:endParaRPr lang="en-IN" sz="2400" b="1" dirty="0">
              <a:solidFill>
                <a:schemeClr val="tx2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C54879-0E23-FD8A-488B-9B786F9A6246}"/>
              </a:ext>
            </a:extLst>
          </p:cNvPr>
          <p:cNvSpPr/>
          <p:nvPr/>
        </p:nvSpPr>
        <p:spPr>
          <a:xfrm>
            <a:off x="1828798" y="4476565"/>
            <a:ext cx="488373" cy="46759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F6F7946A-F956-6FD3-66B2-B55DB267793E}"/>
              </a:ext>
            </a:extLst>
          </p:cNvPr>
          <p:cNvSpPr/>
          <p:nvPr/>
        </p:nvSpPr>
        <p:spPr>
          <a:xfrm>
            <a:off x="1620982" y="2961409"/>
            <a:ext cx="3013363" cy="1330036"/>
          </a:xfrm>
          <a:prstGeom prst="wedgeEllipseCallout">
            <a:avLst>
              <a:gd name="adj1" fmla="val -29019"/>
              <a:gd name="adj2" fmla="val 6462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Gets location of all robots it sees as input</a:t>
            </a:r>
            <a:endParaRPr lang="en-IN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BDC58E-6711-218B-C0E5-3E690B52D6D4}"/>
              </a:ext>
            </a:extLst>
          </p:cNvPr>
          <p:cNvSpPr txBox="1"/>
          <p:nvPr/>
        </p:nvSpPr>
        <p:spPr>
          <a:xfrm>
            <a:off x="4069771" y="5777345"/>
            <a:ext cx="4052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Compute Phase</a:t>
            </a:r>
            <a:endParaRPr lang="en-IN" sz="2400" b="1" dirty="0">
              <a:solidFill>
                <a:schemeClr val="tx2"/>
              </a:solidFill>
            </a:endParaRPr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773DD7AF-7917-EFD7-5B8A-A9074C5CCB24}"/>
              </a:ext>
            </a:extLst>
          </p:cNvPr>
          <p:cNvSpPr/>
          <p:nvPr/>
        </p:nvSpPr>
        <p:spPr>
          <a:xfrm>
            <a:off x="7096991" y="4341029"/>
            <a:ext cx="311728" cy="369332"/>
          </a:xfrm>
          <a:prstGeom prst="mathMultiply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D8C52436-442B-BC1B-0FF0-CC4F0DBA40D1}"/>
              </a:ext>
            </a:extLst>
          </p:cNvPr>
          <p:cNvSpPr/>
          <p:nvPr/>
        </p:nvSpPr>
        <p:spPr>
          <a:xfrm>
            <a:off x="1620982" y="2888995"/>
            <a:ext cx="4052454" cy="1542596"/>
          </a:xfrm>
          <a:prstGeom prst="wedgeEllipseCallout">
            <a:avLst>
              <a:gd name="adj1" fmla="val -30699"/>
              <a:gd name="adj2" fmla="val 5832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Executes a distributed algorithm with information from look phase as input and gets location of a destination as output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37CFEA-21DD-6C14-02F7-7C0CACAE11A6}"/>
              </a:ext>
            </a:extLst>
          </p:cNvPr>
          <p:cNvSpPr txBox="1"/>
          <p:nvPr/>
        </p:nvSpPr>
        <p:spPr>
          <a:xfrm>
            <a:off x="7543800" y="4341029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Destination</a:t>
            </a:r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B33909-C487-024D-3789-D997D0E2A623}"/>
              </a:ext>
            </a:extLst>
          </p:cNvPr>
          <p:cNvSpPr txBox="1"/>
          <p:nvPr/>
        </p:nvSpPr>
        <p:spPr>
          <a:xfrm>
            <a:off x="5262851" y="5779577"/>
            <a:ext cx="228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Move Phase</a:t>
            </a:r>
            <a:endParaRPr lang="en-IN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9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42826 -0.03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173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287B8C9-F6D2-6DF8-01FB-F014162C5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/>
          <a:lstStyle/>
          <a:p>
            <a:pPr algn="ctr"/>
            <a:r>
              <a:rPr lang="en-US" dirty="0"/>
              <a:t>Model: Scheduler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5768D6-DEA1-71AF-6C11-0DA97A4106E1}"/>
              </a:ext>
            </a:extLst>
          </p:cNvPr>
          <p:cNvSpPr txBox="1"/>
          <p:nvPr/>
        </p:nvSpPr>
        <p:spPr>
          <a:xfrm>
            <a:off x="614795" y="2534544"/>
            <a:ext cx="1096240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2400" b="1" dirty="0">
                <a:solidFill>
                  <a:schemeClr val="tx2"/>
                </a:solidFill>
              </a:rPr>
              <a:t>Semi-Synchronous (SSYNC) Scheduler</a:t>
            </a:r>
          </a:p>
          <a:p>
            <a:pPr algn="ctr">
              <a:buClr>
                <a:schemeClr val="tx2"/>
              </a:buClr>
            </a:pPr>
            <a:endParaRPr lang="en-US" sz="2400" b="1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Time is divided into</a:t>
            </a:r>
            <a:r>
              <a:rPr lang="en-US" dirty="0">
                <a:solidFill>
                  <a:srgbClr val="FF0000"/>
                </a:solidFill>
              </a:rPr>
              <a:t> rounds </a:t>
            </a:r>
            <a:r>
              <a:rPr lang="en-US" dirty="0"/>
              <a:t>of equal lengths. 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In the beginning of each round </a:t>
            </a:r>
            <a:r>
              <a:rPr lang="en-US" dirty="0">
                <a:solidFill>
                  <a:srgbClr val="FF0000"/>
                </a:solidFill>
              </a:rPr>
              <a:t>a subset of robots </a:t>
            </a:r>
            <a:r>
              <a:rPr lang="en-US" dirty="0"/>
              <a:t>get activated and perform LCM cycle synchronously.</a:t>
            </a:r>
            <a:endParaRPr lang="en-IN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DE0EF1-E26D-B639-4518-11F0E1588B87}"/>
              </a:ext>
            </a:extLst>
          </p:cNvPr>
          <p:cNvSpPr/>
          <p:nvPr/>
        </p:nvSpPr>
        <p:spPr>
          <a:xfrm>
            <a:off x="3861950" y="5352123"/>
            <a:ext cx="488373" cy="46759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718B15-E553-C615-E2C9-6370BED6C72D}"/>
              </a:ext>
            </a:extLst>
          </p:cNvPr>
          <p:cNvSpPr/>
          <p:nvPr/>
        </p:nvSpPr>
        <p:spPr>
          <a:xfrm>
            <a:off x="4478478" y="4196537"/>
            <a:ext cx="488373" cy="46759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CC70A3-4C93-306F-7378-BD5CF8B4E116}"/>
              </a:ext>
            </a:extLst>
          </p:cNvPr>
          <p:cNvSpPr/>
          <p:nvPr/>
        </p:nvSpPr>
        <p:spPr>
          <a:xfrm>
            <a:off x="7841678" y="5585919"/>
            <a:ext cx="488373" cy="46759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9C97F2-B012-6BDF-99E7-7CFD1FDD7EA2}"/>
              </a:ext>
            </a:extLst>
          </p:cNvPr>
          <p:cNvSpPr/>
          <p:nvPr/>
        </p:nvSpPr>
        <p:spPr>
          <a:xfrm>
            <a:off x="8101448" y="4034811"/>
            <a:ext cx="488373" cy="46759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81AEB4-A6F8-07FF-3B27-897E32404F60}"/>
              </a:ext>
            </a:extLst>
          </p:cNvPr>
          <p:cNvSpPr/>
          <p:nvPr/>
        </p:nvSpPr>
        <p:spPr>
          <a:xfrm>
            <a:off x="6357074" y="4248184"/>
            <a:ext cx="488373" cy="46759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CA0BF352-720D-9B25-D14E-5A55795D9256}"/>
              </a:ext>
            </a:extLst>
          </p:cNvPr>
          <p:cNvSpPr/>
          <p:nvPr/>
        </p:nvSpPr>
        <p:spPr>
          <a:xfrm>
            <a:off x="8692856" y="5141720"/>
            <a:ext cx="1925780" cy="996722"/>
          </a:xfrm>
          <a:prstGeom prst="wedgeEllipseCallout">
            <a:avLst>
              <a:gd name="adj1" fmla="val -66288"/>
              <a:gd name="adj2" fmla="val 612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Activated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4C3223B7-3E29-BF70-F3BF-F3AEE3023ED0}"/>
              </a:ext>
            </a:extLst>
          </p:cNvPr>
          <p:cNvSpPr/>
          <p:nvPr/>
        </p:nvSpPr>
        <p:spPr>
          <a:xfrm>
            <a:off x="5204113" y="4991201"/>
            <a:ext cx="1925780" cy="996722"/>
          </a:xfrm>
          <a:prstGeom prst="wedgeEllipseCallout">
            <a:avLst>
              <a:gd name="adj1" fmla="val 22741"/>
              <a:gd name="adj2" fmla="val -6580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Activated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8E404A28-E1CF-0447-4ACB-EBABA4EFBD91}"/>
              </a:ext>
            </a:extLst>
          </p:cNvPr>
          <p:cNvSpPr/>
          <p:nvPr/>
        </p:nvSpPr>
        <p:spPr>
          <a:xfrm>
            <a:off x="1573364" y="4248184"/>
            <a:ext cx="1925780" cy="996722"/>
          </a:xfrm>
          <a:prstGeom prst="wedgeEllipseCallout">
            <a:avLst>
              <a:gd name="adj1" fmla="val 96662"/>
              <a:gd name="adj2" fmla="val -3244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Activated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FE592210-B1DF-9CBB-74A7-F307EE18160B}"/>
              </a:ext>
            </a:extLst>
          </p:cNvPr>
          <p:cNvSpPr/>
          <p:nvPr/>
        </p:nvSpPr>
        <p:spPr>
          <a:xfrm>
            <a:off x="2629094" y="5517566"/>
            <a:ext cx="1195692" cy="666862"/>
          </a:xfrm>
          <a:prstGeom prst="wedgeEllipseCallout">
            <a:avLst>
              <a:gd name="adj1" fmla="val 54576"/>
              <a:gd name="adj2" fmla="val -27236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Idle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A594AA8C-D99D-5637-D6E6-88B2C1E078F8}"/>
              </a:ext>
            </a:extLst>
          </p:cNvPr>
          <p:cNvSpPr/>
          <p:nvPr/>
        </p:nvSpPr>
        <p:spPr>
          <a:xfrm>
            <a:off x="8848180" y="3990007"/>
            <a:ext cx="855197" cy="586623"/>
          </a:xfrm>
          <a:prstGeom prst="wedgeEllipseCallout">
            <a:avLst>
              <a:gd name="adj1" fmla="val -66288"/>
              <a:gd name="adj2" fmla="val -534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Idle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2DE7BE-396E-E22F-52A8-6246177DB95F}"/>
              </a:ext>
            </a:extLst>
          </p:cNvPr>
          <p:cNvSpPr txBox="1"/>
          <p:nvPr/>
        </p:nvSpPr>
        <p:spPr>
          <a:xfrm>
            <a:off x="737755" y="6380932"/>
            <a:ext cx="10839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Fig: Only the activated robots perform LCM in a given round. They Look together, Compute together and Move together.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320487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3EB34-868F-5314-291A-E6438EA0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Contribution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64CA2-F9C5-4411-4952-08ED1B61578C}"/>
              </a:ext>
            </a:extLst>
          </p:cNvPr>
          <p:cNvSpPr txBox="1"/>
          <p:nvPr/>
        </p:nvSpPr>
        <p:spPr>
          <a:xfrm>
            <a:off x="505838" y="3015574"/>
            <a:ext cx="111803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/>
              <a:t>We have two contributions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tx2"/>
                </a:solidFill>
              </a:rPr>
              <a:t>One-Axis Agreement</a:t>
            </a:r>
            <a:r>
              <a:rPr lang="en-IN" dirty="0"/>
              <a:t>:       Necessary and sufficient to gather  </a:t>
            </a:r>
            <a:r>
              <a:rPr lang="en-IN" dirty="0">
                <a:solidFill>
                  <a:srgbClr val="FF0000"/>
                </a:solidFill>
              </a:rPr>
              <a:t>point robots </a:t>
            </a:r>
            <a:r>
              <a:rPr lang="en-IN" dirty="0"/>
              <a:t>with</a:t>
            </a:r>
          </a:p>
          <a:p>
            <a:pPr marL="3943350" lvl="8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IN" dirty="0"/>
              <a:t>OBLOT model</a:t>
            </a:r>
          </a:p>
          <a:p>
            <a:pPr marL="3943350" lvl="8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IN" dirty="0"/>
              <a:t>1- hop visibility</a:t>
            </a:r>
          </a:p>
          <a:p>
            <a:pPr lvl="7">
              <a:buClr>
                <a:schemeClr val="tx2"/>
              </a:buClr>
            </a:pPr>
            <a:r>
              <a:rPr lang="en-IN" dirty="0"/>
              <a:t>      on an </a:t>
            </a:r>
            <a:r>
              <a:rPr lang="en-IN" dirty="0">
                <a:solidFill>
                  <a:srgbClr val="FF0000"/>
                </a:solidFill>
              </a:rPr>
              <a:t>infinite triangular grid </a:t>
            </a:r>
            <a:r>
              <a:rPr lang="en-IN" dirty="0"/>
              <a:t>under </a:t>
            </a:r>
            <a:r>
              <a:rPr lang="en-IN" dirty="0">
                <a:solidFill>
                  <a:srgbClr val="FF0000"/>
                </a:solidFill>
              </a:rPr>
              <a:t>semi synchronous</a:t>
            </a:r>
            <a:r>
              <a:rPr lang="en-IN" dirty="0"/>
              <a:t> scheduler.</a:t>
            </a:r>
          </a:p>
          <a:p>
            <a:pPr lvl="7">
              <a:buClr>
                <a:schemeClr val="tx2"/>
              </a:buClr>
            </a:pPr>
            <a:endParaRPr lang="en-IN" dirty="0"/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tx2"/>
                </a:solidFill>
              </a:rPr>
              <a:t>Time Optimal Algorithm:    </a:t>
            </a:r>
            <a:r>
              <a:rPr lang="en-IN" dirty="0"/>
              <a:t>Algorithm </a:t>
            </a:r>
            <a:r>
              <a:rPr lang="en-IN" b="1" dirty="0"/>
              <a:t>1-Hop 1-Axis Gather </a:t>
            </a:r>
            <a:r>
              <a:rPr lang="en-IN" dirty="0"/>
              <a:t>(provided for sufficiency part)</a:t>
            </a:r>
            <a:r>
              <a:rPr lang="en-IN" b="1" dirty="0"/>
              <a:t> </a:t>
            </a:r>
            <a:r>
              <a:rPr lang="en-IN" dirty="0"/>
              <a:t>is 								</a:t>
            </a:r>
            <a:r>
              <a:rPr lang="en-IN" dirty="0">
                <a:solidFill>
                  <a:srgbClr val="FF0000"/>
                </a:solidFill>
              </a:rPr>
              <a:t>time optimal</a:t>
            </a:r>
            <a:endParaRPr lang="en-IN" b="1" dirty="0">
              <a:solidFill>
                <a:srgbClr val="FF0000"/>
              </a:solidFill>
            </a:endParaRPr>
          </a:p>
          <a:p>
            <a:pPr marL="3943350" lvl="8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8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B1FDF6-8119-E628-B291-CBC3B41E6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/>
          <a:lstStyle/>
          <a:p>
            <a:pPr algn="ctr"/>
            <a:r>
              <a:rPr lang="en-US" dirty="0"/>
              <a:t>Comparison with Previous Works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6BC9F87A-207A-FCDF-F1A8-F5C8781929F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46550323"/>
                  </p:ext>
                </p:extLst>
              </p:nvPr>
            </p:nvGraphicFramePr>
            <p:xfrm>
              <a:off x="457200" y="2228741"/>
              <a:ext cx="11180617" cy="31191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839857">
                      <a:extLst>
                        <a:ext uri="{9D8B030D-6E8A-4147-A177-3AD203B41FA5}">
                          <a16:colId xmlns:a16="http://schemas.microsoft.com/office/drawing/2014/main" val="3365927944"/>
                        </a:ext>
                      </a:extLst>
                    </a:gridCol>
                    <a:gridCol w="2713834">
                      <a:extLst>
                        <a:ext uri="{9D8B030D-6E8A-4147-A177-3AD203B41FA5}">
                          <a16:colId xmlns:a16="http://schemas.microsoft.com/office/drawing/2014/main" val="3113585021"/>
                        </a:ext>
                      </a:extLst>
                    </a:gridCol>
                    <a:gridCol w="2036618">
                      <a:extLst>
                        <a:ext uri="{9D8B030D-6E8A-4147-A177-3AD203B41FA5}">
                          <a16:colId xmlns:a16="http://schemas.microsoft.com/office/drawing/2014/main" val="2447302462"/>
                        </a:ext>
                      </a:extLst>
                    </a:gridCol>
                    <a:gridCol w="1652155">
                      <a:extLst>
                        <a:ext uri="{9D8B030D-6E8A-4147-A177-3AD203B41FA5}">
                          <a16:colId xmlns:a16="http://schemas.microsoft.com/office/drawing/2014/main" val="2153149124"/>
                        </a:ext>
                      </a:extLst>
                    </a:gridCol>
                    <a:gridCol w="1953491">
                      <a:extLst>
                        <a:ext uri="{9D8B030D-6E8A-4147-A177-3AD203B41FA5}">
                          <a16:colId xmlns:a16="http://schemas.microsoft.com/office/drawing/2014/main" val="1712674056"/>
                        </a:ext>
                      </a:extLst>
                    </a:gridCol>
                    <a:gridCol w="1984662">
                      <a:extLst>
                        <a:ext uri="{9D8B030D-6E8A-4147-A177-3AD203B41FA5}">
                          <a16:colId xmlns:a16="http://schemas.microsoft.com/office/drawing/2014/main" val="3100610734"/>
                        </a:ext>
                      </a:extLst>
                    </a:gridCol>
                  </a:tblGrid>
                  <a:tr h="5730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SL No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Algorithm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Terrain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Axis Agreement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Visibility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Final Gathering Configuration</a:t>
                          </a:r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45612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Algorithm in </a:t>
                          </a:r>
                          <a:r>
                            <a:rPr lang="en-US" sz="1600" dirty="0">
                              <a:solidFill>
                                <a:srgbClr val="3366FF"/>
                              </a:solidFill>
                            </a:rPr>
                            <a:t>[CFSN21]</a:t>
                          </a:r>
                          <a:r>
                            <a:rPr lang="en-US" sz="1800" baseline="30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IN" sz="1600" baseline="30000" dirty="0">
                            <a:solidFill>
                              <a:srgbClr val="3366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Regular Infinite Triangular Grid</a:t>
                          </a:r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None</a:t>
                          </a:r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Non- Restricted</a:t>
                          </a:r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Ideal</a:t>
                          </a:r>
                          <a:endParaRPr lang="en-IN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07529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Algorithm in </a:t>
                          </a:r>
                          <a:r>
                            <a:rPr lang="en-US" sz="1600" dirty="0">
                              <a:solidFill>
                                <a:srgbClr val="3366FF"/>
                              </a:solidFill>
                            </a:rPr>
                            <a:t>[FPSW05]</a:t>
                          </a:r>
                          <a:r>
                            <a:rPr lang="en-US" sz="1800" baseline="30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IN" sz="1600" baseline="30000" dirty="0">
                            <a:solidFill>
                              <a:srgbClr val="3366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Euclidean Plane</a:t>
                          </a:r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Two axis</a:t>
                          </a:r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 &gt;0) ∈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Ideal </a:t>
                          </a:r>
                          <a:endParaRPr lang="en-IN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0349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First Algorithm in </a:t>
                          </a:r>
                          <a:r>
                            <a:rPr lang="en-US" sz="1600" dirty="0">
                              <a:solidFill>
                                <a:srgbClr val="3366FF"/>
                              </a:solidFill>
                            </a:rPr>
                            <a:t>[PS21]</a:t>
                          </a:r>
                          <a:r>
                            <a:rPr lang="en-US" sz="1800" baseline="30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IN" sz="160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Infinite Grid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Two axis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2-hop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Ideal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80891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Second Algorithm in </a:t>
                          </a:r>
                          <a:r>
                            <a:rPr lang="en-US" sz="1600" dirty="0">
                              <a:solidFill>
                                <a:srgbClr val="3366FF"/>
                              </a:solidFill>
                            </a:rPr>
                            <a:t>[PS21]</a:t>
                          </a:r>
                          <a:r>
                            <a:rPr lang="en-US" sz="1800" baseline="30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IN" sz="160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Infinite Grid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One axis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3-hop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Relaxed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8463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1-Hop 1-Axis Gather</a:t>
                          </a:r>
                          <a:endParaRPr lang="en-IN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Regular Infinite Triangular Grid</a:t>
                          </a:r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One axis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1-hop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Ideal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48805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BC9F87A-207A-FCDF-F1A8-F5C8781929F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46550323"/>
                  </p:ext>
                </p:extLst>
              </p:nvPr>
            </p:nvGraphicFramePr>
            <p:xfrm>
              <a:off x="457200" y="2228741"/>
              <a:ext cx="11180617" cy="31191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839857">
                      <a:extLst>
                        <a:ext uri="{9D8B030D-6E8A-4147-A177-3AD203B41FA5}">
                          <a16:colId xmlns:a16="http://schemas.microsoft.com/office/drawing/2014/main" val="3365927944"/>
                        </a:ext>
                      </a:extLst>
                    </a:gridCol>
                    <a:gridCol w="2713834">
                      <a:extLst>
                        <a:ext uri="{9D8B030D-6E8A-4147-A177-3AD203B41FA5}">
                          <a16:colId xmlns:a16="http://schemas.microsoft.com/office/drawing/2014/main" val="3113585021"/>
                        </a:ext>
                      </a:extLst>
                    </a:gridCol>
                    <a:gridCol w="2036618">
                      <a:extLst>
                        <a:ext uri="{9D8B030D-6E8A-4147-A177-3AD203B41FA5}">
                          <a16:colId xmlns:a16="http://schemas.microsoft.com/office/drawing/2014/main" val="2447302462"/>
                        </a:ext>
                      </a:extLst>
                    </a:gridCol>
                    <a:gridCol w="1652155">
                      <a:extLst>
                        <a:ext uri="{9D8B030D-6E8A-4147-A177-3AD203B41FA5}">
                          <a16:colId xmlns:a16="http://schemas.microsoft.com/office/drawing/2014/main" val="2153149124"/>
                        </a:ext>
                      </a:extLst>
                    </a:gridCol>
                    <a:gridCol w="1953491">
                      <a:extLst>
                        <a:ext uri="{9D8B030D-6E8A-4147-A177-3AD203B41FA5}">
                          <a16:colId xmlns:a16="http://schemas.microsoft.com/office/drawing/2014/main" val="1712674056"/>
                        </a:ext>
                      </a:extLst>
                    </a:gridCol>
                    <a:gridCol w="1984662">
                      <a:extLst>
                        <a:ext uri="{9D8B030D-6E8A-4147-A177-3AD203B41FA5}">
                          <a16:colId xmlns:a16="http://schemas.microsoft.com/office/drawing/2014/main" val="310061073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SL No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Algorithm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Terrain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Axis Agreement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Visibility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Final Gathering Configuration</a:t>
                          </a:r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456122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Algorithm in </a:t>
                          </a:r>
                          <a:r>
                            <a:rPr lang="en-US" sz="1600" dirty="0">
                              <a:solidFill>
                                <a:srgbClr val="3366FF"/>
                              </a:solidFill>
                            </a:rPr>
                            <a:t>[CFSN21]</a:t>
                          </a:r>
                          <a:r>
                            <a:rPr lang="en-US" sz="1800" baseline="30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IN" sz="1600" baseline="30000" dirty="0">
                            <a:solidFill>
                              <a:srgbClr val="3366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Regular Infinite Triangular Grid</a:t>
                          </a:r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None</a:t>
                          </a:r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Non- Restricted</a:t>
                          </a:r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Ideal</a:t>
                          </a:r>
                          <a:endParaRPr lang="en-IN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07529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Algorithm in </a:t>
                          </a:r>
                          <a:r>
                            <a:rPr lang="en-US" sz="1600" dirty="0">
                              <a:solidFill>
                                <a:srgbClr val="3366FF"/>
                              </a:solidFill>
                            </a:rPr>
                            <a:t>[FPSW05]</a:t>
                          </a:r>
                          <a:r>
                            <a:rPr lang="en-US" sz="1800" baseline="30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IN" sz="1600" baseline="30000" dirty="0">
                            <a:solidFill>
                              <a:srgbClr val="3366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Euclidean Plane</a:t>
                          </a:r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Two axis</a:t>
                          </a:r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2188" t="-337705" r="-103125" b="-4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Ideal </a:t>
                          </a:r>
                          <a:endParaRPr lang="en-IN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0349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First Algorithm in </a:t>
                          </a:r>
                          <a:r>
                            <a:rPr lang="en-US" sz="1600" dirty="0">
                              <a:solidFill>
                                <a:srgbClr val="3366FF"/>
                              </a:solidFill>
                            </a:rPr>
                            <a:t>[PS21]</a:t>
                          </a:r>
                          <a:r>
                            <a:rPr lang="en-US" sz="1800" baseline="30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IN" sz="160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Infinite Grid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Two axis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2-hop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Ideal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808917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Second Algorithm in </a:t>
                          </a:r>
                          <a:r>
                            <a:rPr lang="en-US" sz="1600" dirty="0">
                              <a:solidFill>
                                <a:srgbClr val="3366FF"/>
                              </a:solidFill>
                            </a:rPr>
                            <a:t>[PS21]</a:t>
                          </a:r>
                          <a:r>
                            <a:rPr lang="en-US" sz="1800" baseline="30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IN" sz="1600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Infinite Grid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One axis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3-hop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Relaxed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846353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1-Hop 1-Axis Gather</a:t>
                          </a:r>
                          <a:endParaRPr lang="en-IN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Regular Infinite Triangular Grid</a:t>
                          </a:r>
                          <a:endParaRPr lang="en-IN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One axis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1-hop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Ideal</a:t>
                          </a:r>
                          <a:endParaRPr lang="en-IN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48805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71061CBE-0AC8-633B-50CF-06B06328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884331"/>
            <a:ext cx="12947071" cy="837340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IN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Cicerone, S., </a:t>
            </a:r>
            <a:r>
              <a:rPr lang="en-IN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Fonso</a:t>
            </a:r>
            <a:r>
              <a:rPr lang="en-IN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A.D., Stefano, G.D., Navarra, A.: Arbitrary pattern formation on infinite regular tessellation graphs. ICDCN ’21. </a:t>
            </a:r>
            <a:r>
              <a:rPr lang="en-IN" b="0" i="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https://doi.org/10.1145/3427796.3427833</a:t>
            </a:r>
            <a:endParaRPr lang="en-IN" b="0" i="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228600" indent="-228600">
              <a:buAutoNum type="arabicPeriod"/>
            </a:pPr>
            <a:endParaRPr lang="en-IN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.   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Flocchini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P.,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Prencipe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G., Santoro, N.,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Widmayer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P.: Gathering of asynchronous robots with limited visibility.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Theor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Comput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Sci. 337(1), 147–168 (2005).</a:t>
            </a:r>
            <a:r>
              <a:rPr lang="en-US" b="0" i="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https://doi.org/https://doi.org/10.1016/j.tcs.2005.01.001</a:t>
            </a:r>
            <a:endParaRPr lang="en-US" b="0" i="0" dirty="0"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28600" indent="-228600">
              <a:buAutoNum type="arabicPeriod" startAt="3"/>
            </a:pP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Poudel, P., Sharma, G.: Time-optimal gathering under limited visibility with one- axis agreement. Inf. 12(11), 448 (2021). </a:t>
            </a:r>
            <a:r>
              <a:rPr lang="en-US" b="0" i="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https://doi.org/10.3390/info12110448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96F0D7-693D-B49A-3E44-189405165C77}"/>
              </a:ext>
            </a:extLst>
          </p:cNvPr>
          <p:cNvCxnSpPr>
            <a:cxnSpLocks/>
          </p:cNvCxnSpPr>
          <p:nvPr/>
        </p:nvCxnSpPr>
        <p:spPr>
          <a:xfrm flipH="1">
            <a:off x="0" y="5694218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413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14FA9E1-70CD-4988-36B9-51D4A7D15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/>
          <a:lstStyle/>
          <a:p>
            <a:pPr algn="ctr"/>
            <a:r>
              <a:rPr lang="en-US" dirty="0"/>
              <a:t>Outline of the Algorithm: Preliminaries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98E73E-9BD8-FB13-6C36-AF98110D9726}"/>
              </a:ext>
            </a:extLst>
          </p:cNvPr>
          <p:cNvSpPr txBox="1"/>
          <p:nvPr/>
        </p:nvSpPr>
        <p:spPr>
          <a:xfrm>
            <a:off x="888460" y="3775237"/>
            <a:ext cx="6716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dirty="0"/>
              <a:t>Robot r sees </a:t>
            </a:r>
            <a:r>
              <a:rPr lang="en-US" dirty="0">
                <a:solidFill>
                  <a:srgbClr val="FF0000"/>
                </a:solidFill>
              </a:rPr>
              <a:t>6 vertices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4 different Y-coordinate </a:t>
            </a:r>
            <a:r>
              <a:rPr lang="en-US" dirty="0"/>
              <a:t>values of </a:t>
            </a:r>
            <a:r>
              <a:rPr lang="en-US" dirty="0">
                <a:solidFill>
                  <a:srgbClr val="FF0000"/>
                </a:solidFill>
              </a:rPr>
              <a:t>-1, -0.5, 0.5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.</a:t>
            </a:r>
          </a:p>
          <a:p>
            <a:pPr>
              <a:buClr>
                <a:schemeClr val="tx2"/>
              </a:buClr>
            </a:pPr>
            <a:r>
              <a:rPr lang="en-US" dirty="0"/>
              <a:t> </a:t>
            </a:r>
            <a:endParaRPr lang="en-IN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9901F9-9C3B-6D2B-C0FD-5CDAD9469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240" y="2589474"/>
            <a:ext cx="3287300" cy="32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85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987BA0-52FF-176C-0915-2B9E39076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3122"/>
            <a:ext cx="6249216" cy="2636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244061-D90D-1AAB-5F83-DA35CCC38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341" y="3816990"/>
            <a:ext cx="8825659" cy="278430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3CACE37-5C8B-433C-627C-F71ED2F2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/>
          <a:lstStyle/>
          <a:p>
            <a:pPr algn="ctr"/>
            <a:r>
              <a:rPr lang="en-US" dirty="0"/>
              <a:t>Outline of the Algorithm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EA2E33-645D-2366-011E-F63F8067F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027" y="3103122"/>
            <a:ext cx="6249216" cy="256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7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13581 -0.156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78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-3.33333E-6 L -0.34167 -0.164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199DF-328E-97FF-A3B1-BF08A56E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of Correctness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7A7C5-B12E-C14A-A2E9-C91485D3D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208" y="2431915"/>
            <a:ext cx="4844229" cy="384186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A76BAB-17B3-C878-1E4A-7E6508241A47}"/>
              </a:ext>
            </a:extLst>
          </p:cNvPr>
          <p:cNvCxnSpPr>
            <a:cxnSpLocks/>
          </p:cNvCxnSpPr>
          <p:nvPr/>
        </p:nvCxnSpPr>
        <p:spPr>
          <a:xfrm flipH="1">
            <a:off x="7564877" y="2558369"/>
            <a:ext cx="41828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A07838-841E-3FC2-9145-74A727CDBD8D}"/>
              </a:ext>
            </a:extLst>
          </p:cNvPr>
          <p:cNvSpPr txBox="1"/>
          <p:nvPr/>
        </p:nvSpPr>
        <p:spPr>
          <a:xfrm>
            <a:off x="371493" y="2431915"/>
            <a:ext cx="7193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2"/>
                </a:solidFill>
              </a:rPr>
              <a:t>Lemma 1          </a:t>
            </a:r>
            <a:r>
              <a:rPr lang="en-US" dirty="0"/>
              <a:t>Visibility graph remains connected.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2"/>
                </a:solidFill>
              </a:rPr>
              <a:t>Lemma 2</a:t>
            </a:r>
            <a:r>
              <a:rPr lang="en-US" dirty="0"/>
              <a:t>           </a:t>
            </a:r>
            <a:r>
              <a:rPr lang="en-US" dirty="0">
                <a:solidFill>
                  <a:srgbClr val="FF0000"/>
                </a:solidFill>
              </a:rPr>
              <a:t>Top layer </a:t>
            </a:r>
            <a:r>
              <a:rPr lang="en-US" dirty="0"/>
              <a:t>shifts down always in one epoch.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2"/>
                </a:solidFill>
              </a:rPr>
              <a:t>Lemma 3           </a:t>
            </a:r>
            <a:r>
              <a:rPr lang="en-US" dirty="0"/>
              <a:t>No robot ever goes out of the bounding 					   polygon.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955148-B05E-9BDF-02AC-4369A518D32E}"/>
              </a:ext>
            </a:extLst>
          </p:cNvPr>
          <p:cNvCxnSpPr>
            <a:cxnSpLocks/>
          </p:cNvCxnSpPr>
          <p:nvPr/>
        </p:nvCxnSpPr>
        <p:spPr>
          <a:xfrm>
            <a:off x="1834545" y="2635311"/>
            <a:ext cx="5098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BC5C0D-9E8F-1393-EE94-C161C3094504}"/>
              </a:ext>
            </a:extLst>
          </p:cNvPr>
          <p:cNvCxnSpPr>
            <a:cxnSpLocks/>
          </p:cNvCxnSpPr>
          <p:nvPr/>
        </p:nvCxnSpPr>
        <p:spPr>
          <a:xfrm>
            <a:off x="1883182" y="3183450"/>
            <a:ext cx="5098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38C6CE-BC62-A404-51DF-102303D6D748}"/>
              </a:ext>
            </a:extLst>
          </p:cNvPr>
          <p:cNvCxnSpPr>
            <a:cxnSpLocks/>
          </p:cNvCxnSpPr>
          <p:nvPr/>
        </p:nvCxnSpPr>
        <p:spPr>
          <a:xfrm>
            <a:off x="1883182" y="3712799"/>
            <a:ext cx="5098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0306E3B-79F3-92D1-7A4E-1B460916984F}"/>
              </a:ext>
            </a:extLst>
          </p:cNvPr>
          <p:cNvSpPr txBox="1"/>
          <p:nvPr/>
        </p:nvSpPr>
        <p:spPr>
          <a:xfrm>
            <a:off x="554477" y="4455268"/>
            <a:ext cx="6595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already not gathered,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By </a:t>
            </a:r>
            <a:r>
              <a:rPr lang="en-US" b="1" dirty="0"/>
              <a:t>Lemma 2: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2(length of AB+ Height of 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 CBP) 				      </a:t>
            </a:r>
            <a:r>
              <a:rPr lang="en-US" dirty="0"/>
              <a:t>epoch top layer contains single 					      vertex (</a:t>
            </a:r>
            <a:r>
              <a:rPr lang="en-US" dirty="0" err="1"/>
              <a:t>i.e</a:t>
            </a:r>
            <a:r>
              <a:rPr lang="en-US" dirty="0"/>
              <a:t>, P).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By </a:t>
            </a:r>
            <a:r>
              <a:rPr lang="en-US" b="1" dirty="0"/>
              <a:t>Lemma 3: </a:t>
            </a:r>
            <a:r>
              <a:rPr lang="en-US" dirty="0"/>
              <a:t>all robots must be on P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590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199DF-328E-97FF-A3B1-BF08A56E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of Correctness</a:t>
            </a:r>
            <a:endParaRPr lang="en-IN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9D39B2-3516-25F8-A53A-84885E722692}"/>
              </a:ext>
            </a:extLst>
          </p:cNvPr>
          <p:cNvSpPr/>
          <p:nvPr/>
        </p:nvSpPr>
        <p:spPr>
          <a:xfrm>
            <a:off x="521277" y="2430833"/>
            <a:ext cx="11149445" cy="2192485"/>
          </a:xfrm>
          <a:prstGeom prst="roundRect">
            <a:avLst>
              <a:gd name="adj" fmla="val 30953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</a:rPr>
              <a:t>Algorithm 1-Hop 1-Axis Gather guarantees that there exists a round t&gt;0 such that a swarm of n myopic robots on an infinite triangular grid </a:t>
            </a:r>
            <a:r>
              <a:rPr lang="en-IN" sz="2000" dirty="0">
                <a:solidFill>
                  <a:schemeClr val="tx1"/>
                </a:solidFill>
                <a:latin typeface="Blackadder ITC" panose="04020505051007020D02" pitchFamily="82" charset="0"/>
              </a:rPr>
              <a:t>G</a:t>
            </a:r>
            <a:r>
              <a:rPr lang="en-IN" sz="2000" dirty="0">
                <a:solidFill>
                  <a:schemeClr val="tx1"/>
                </a:solidFill>
              </a:rPr>
              <a:t> with 1-hop visibility and one axis agreement will always gather after completion of round t under semi-synchronous scheduler starting from any initial configuration for which visibility graph G</a:t>
            </a:r>
            <a:r>
              <a:rPr lang="en-IN" sz="2000" baseline="-25000" dirty="0">
                <a:solidFill>
                  <a:schemeClr val="tx1"/>
                </a:solidFill>
              </a:rPr>
              <a:t>c</a:t>
            </a:r>
            <a:r>
              <a:rPr lang="en-IN" sz="2000" dirty="0">
                <a:solidFill>
                  <a:schemeClr val="tx1"/>
                </a:solidFill>
              </a:rPr>
              <a:t> is connected.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A559DB-B7B7-F6A0-C0A3-8A084A7E72D2}"/>
              </a:ext>
            </a:extLst>
          </p:cNvPr>
          <p:cNvCxnSpPr>
            <a:cxnSpLocks/>
          </p:cNvCxnSpPr>
          <p:nvPr/>
        </p:nvCxnSpPr>
        <p:spPr>
          <a:xfrm flipH="1">
            <a:off x="638848" y="2730623"/>
            <a:ext cx="1086282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AB7631E-C2B4-B7CD-487C-1EA5530CD877}"/>
              </a:ext>
            </a:extLst>
          </p:cNvPr>
          <p:cNvSpPr txBox="1"/>
          <p:nvPr/>
        </p:nvSpPr>
        <p:spPr>
          <a:xfrm>
            <a:off x="5230957" y="2364778"/>
            <a:ext cx="1787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Theorem 1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8250A2-95DE-7B82-CA12-51766249D39F}"/>
              </a:ext>
            </a:extLst>
          </p:cNvPr>
          <p:cNvSpPr/>
          <p:nvPr/>
        </p:nvSpPr>
        <p:spPr>
          <a:xfrm>
            <a:off x="522145" y="4689373"/>
            <a:ext cx="11149445" cy="1013055"/>
          </a:xfrm>
          <a:prstGeom prst="roundRect">
            <a:avLst>
              <a:gd name="adj" fmla="val 30953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The algorithm 1-hop 1-axis Gather takes at most O(n) epochs to gather all the robots.</a:t>
            </a:r>
            <a:endParaRPr lang="en-IN" sz="20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050C26-2B78-EA73-B4CC-843AA5F49134}"/>
              </a:ext>
            </a:extLst>
          </p:cNvPr>
          <p:cNvCxnSpPr>
            <a:cxnSpLocks/>
          </p:cNvCxnSpPr>
          <p:nvPr/>
        </p:nvCxnSpPr>
        <p:spPr>
          <a:xfrm flipH="1">
            <a:off x="558511" y="5052095"/>
            <a:ext cx="11074978" cy="103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8EBAFD3-7B00-D040-AC89-12F3425C2171}"/>
              </a:ext>
            </a:extLst>
          </p:cNvPr>
          <p:cNvSpPr txBox="1"/>
          <p:nvPr/>
        </p:nvSpPr>
        <p:spPr>
          <a:xfrm>
            <a:off x="5167313" y="4662376"/>
            <a:ext cx="1787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Theorem 2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FBBBC88-FEC1-A016-F32A-1455A9EBBFD1}"/>
              </a:ext>
            </a:extLst>
          </p:cNvPr>
          <p:cNvSpPr/>
          <p:nvPr/>
        </p:nvSpPr>
        <p:spPr>
          <a:xfrm>
            <a:off x="549853" y="5776958"/>
            <a:ext cx="11149445" cy="1013055"/>
          </a:xfrm>
          <a:prstGeom prst="roundRect">
            <a:avLst>
              <a:gd name="adj" fmla="val 30953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Any gathering algorithm on a triangular grid takes </a:t>
            </a:r>
            <a:r>
              <a:rPr lang="el-GR" sz="2000" dirty="0">
                <a:solidFill>
                  <a:schemeClr val="tx1"/>
                </a:solidFill>
              </a:rPr>
              <a:t>Ω</a:t>
            </a:r>
            <a:r>
              <a:rPr lang="en-US" sz="2000" dirty="0">
                <a:solidFill>
                  <a:schemeClr val="tx1"/>
                </a:solidFill>
              </a:rPr>
              <a:t>(n) epoch.</a:t>
            </a:r>
            <a:endParaRPr lang="en-IN" sz="20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D58479-7076-976C-CF94-29E19F1A4EE3}"/>
              </a:ext>
            </a:extLst>
          </p:cNvPr>
          <p:cNvCxnSpPr>
            <a:cxnSpLocks/>
          </p:cNvCxnSpPr>
          <p:nvPr/>
        </p:nvCxnSpPr>
        <p:spPr>
          <a:xfrm flipH="1">
            <a:off x="587086" y="6139680"/>
            <a:ext cx="11074978" cy="103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91AD4C3-6AA7-18BF-509B-3544EA7490D4}"/>
              </a:ext>
            </a:extLst>
          </p:cNvPr>
          <p:cNvSpPr txBox="1"/>
          <p:nvPr/>
        </p:nvSpPr>
        <p:spPr>
          <a:xfrm>
            <a:off x="5195021" y="5749961"/>
            <a:ext cx="1787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Theorem 3</a:t>
            </a:r>
            <a:endParaRPr lang="en-IN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animBg="1"/>
      <p:bldP spid="14" grpId="0"/>
      <p:bldP spid="15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2C5DB-3BAB-8A6C-D79A-AE92BE3A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735A33-F235-0B64-A73B-F291FCB247ED}"/>
              </a:ext>
            </a:extLst>
          </p:cNvPr>
          <p:cNvSpPr txBox="1"/>
          <p:nvPr/>
        </p:nvSpPr>
        <p:spPr>
          <a:xfrm>
            <a:off x="531779" y="2684834"/>
            <a:ext cx="111284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chemeClr val="tx2"/>
              </a:buClr>
              <a:buFont typeface="+mj-lt"/>
              <a:buAutoNum type="arabicPeriod"/>
            </a:pPr>
            <a:r>
              <a:rPr lang="en-US" u="sng" dirty="0">
                <a:solidFill>
                  <a:schemeClr val="tx2">
                    <a:lumMod val="75000"/>
                  </a:schemeClr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>
              <a:buClr>
                <a:schemeClr val="tx2"/>
              </a:buClr>
              <a:buFont typeface="+mj-lt"/>
              <a:buAutoNum type="arabicPeriod"/>
            </a:pP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>
              <a:buClr>
                <a:schemeClr val="tx2"/>
              </a:buClr>
              <a:buFont typeface="+mj-lt"/>
              <a:buAutoNum type="arabicPeriod"/>
            </a:pPr>
            <a:r>
              <a:rPr lang="en-IN" u="sng" dirty="0">
                <a:solidFill>
                  <a:schemeClr val="tx2">
                    <a:lumMod val="75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Problem Definition and Model</a:t>
            </a:r>
            <a:endParaRPr lang="en-IN" u="sng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>
              <a:buClr>
                <a:schemeClr val="tx2"/>
              </a:buClr>
              <a:buFont typeface="+mj-lt"/>
              <a:buAutoNum type="arabicPeriod"/>
            </a:pPr>
            <a:endParaRPr lang="en-IN" u="sng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>
              <a:buClr>
                <a:schemeClr val="tx2"/>
              </a:buClr>
              <a:buFont typeface="+mj-lt"/>
              <a:buAutoNum type="arabicPeriod"/>
            </a:pPr>
            <a:r>
              <a:rPr lang="en-IN" u="sng" dirty="0">
                <a:solidFill>
                  <a:schemeClr val="tx2">
                    <a:lumMod val="75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Contribution</a:t>
            </a:r>
            <a:endParaRPr lang="en-IN" u="sng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>
              <a:buClr>
                <a:schemeClr val="tx2"/>
              </a:buClr>
              <a:buFont typeface="+mj-lt"/>
              <a:buAutoNum type="arabicPeriod"/>
            </a:pPr>
            <a:endParaRPr lang="en-IN" u="sng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>
              <a:buClr>
                <a:schemeClr val="tx2"/>
              </a:buClr>
              <a:buFont typeface="+mj-lt"/>
              <a:buAutoNum type="arabicPeriod"/>
            </a:pPr>
            <a:r>
              <a:rPr lang="en-IN" u="sng" dirty="0">
                <a:solidFill>
                  <a:schemeClr val="tx2">
                    <a:lumMod val="75000"/>
                  </a:schemeClr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Outline of the Algorithm</a:t>
            </a:r>
            <a:endParaRPr lang="en-IN" u="sng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>
              <a:buClr>
                <a:schemeClr val="tx2"/>
              </a:buClr>
              <a:buFont typeface="+mj-lt"/>
              <a:buAutoNum type="arabicPeriod"/>
            </a:pPr>
            <a:endParaRPr lang="en-IN" u="sng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>
              <a:buClr>
                <a:schemeClr val="tx2"/>
              </a:buClr>
              <a:buFont typeface="+mj-lt"/>
              <a:buAutoNum type="arabicPeriod"/>
            </a:pPr>
            <a:r>
              <a:rPr lang="en-IN" u="sng" dirty="0">
                <a:solidFill>
                  <a:schemeClr val="tx2">
                    <a:lumMod val="75000"/>
                  </a:schemeClr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 and Future Works</a:t>
            </a:r>
            <a:endParaRPr lang="en-IN" u="sng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>
              <a:buClr>
                <a:schemeClr val="tx2"/>
              </a:buClr>
              <a:buFont typeface="+mj-lt"/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0227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FA1737-6428-31FF-4A71-F1E3CD05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/>
          <a:lstStyle/>
          <a:p>
            <a:pPr algn="ctr"/>
            <a:r>
              <a:rPr lang="en-US" dirty="0"/>
              <a:t>Conclusion and Future Works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B1335-948C-57E5-7D47-14E52B7FD574}"/>
              </a:ext>
            </a:extLst>
          </p:cNvPr>
          <p:cNvSpPr txBox="1"/>
          <p:nvPr/>
        </p:nvSpPr>
        <p:spPr>
          <a:xfrm>
            <a:off x="573932" y="2305455"/>
            <a:ext cx="1104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Conclusion,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One-axis agreement </a:t>
            </a:r>
            <a:r>
              <a:rPr lang="en-US" dirty="0"/>
              <a:t>is </a:t>
            </a:r>
            <a:r>
              <a:rPr lang="en-US" b="1" dirty="0"/>
              <a:t>necessary an sufficient </a:t>
            </a:r>
            <a:r>
              <a:rPr lang="en-US" dirty="0"/>
              <a:t>for gathering </a:t>
            </a:r>
            <a:r>
              <a:rPr lang="en-US" dirty="0">
                <a:solidFill>
                  <a:srgbClr val="FF0000"/>
                </a:solidFill>
              </a:rPr>
              <a:t>OBLOT point </a:t>
            </a:r>
            <a:r>
              <a:rPr lang="en-US" dirty="0"/>
              <a:t>robots having </a:t>
            </a:r>
            <a:r>
              <a:rPr lang="en-US" dirty="0">
                <a:solidFill>
                  <a:srgbClr val="FF0000"/>
                </a:solidFill>
              </a:rPr>
              <a:t>1-Hop</a:t>
            </a:r>
            <a:r>
              <a:rPr lang="en-US" dirty="0"/>
              <a:t> vision on an </a:t>
            </a:r>
            <a:r>
              <a:rPr lang="en-US" dirty="0">
                <a:solidFill>
                  <a:srgbClr val="FF0000"/>
                </a:solidFill>
              </a:rPr>
              <a:t>infinite triangular grid</a:t>
            </a:r>
            <a:r>
              <a:rPr lang="en-US" dirty="0"/>
              <a:t>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Algorithm designed to show the sufficiency part is </a:t>
            </a:r>
            <a:r>
              <a:rPr lang="en-US" dirty="0">
                <a:solidFill>
                  <a:srgbClr val="FF0000"/>
                </a:solidFill>
              </a:rPr>
              <a:t>time optimal</a:t>
            </a:r>
            <a:r>
              <a:rPr lang="en-US" dirty="0"/>
              <a:t>.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EF349-6A24-8B28-E109-B7DF6C77F08D}"/>
              </a:ext>
            </a:extLst>
          </p:cNvPr>
          <p:cNvSpPr txBox="1"/>
          <p:nvPr/>
        </p:nvSpPr>
        <p:spPr>
          <a:xfrm>
            <a:off x="573932" y="4172612"/>
            <a:ext cx="11232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future course of research,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Considering </a:t>
            </a:r>
            <a:r>
              <a:rPr lang="en-US" dirty="0">
                <a:solidFill>
                  <a:srgbClr val="FF0000"/>
                </a:solidFill>
              </a:rPr>
              <a:t>Asynchronous</a:t>
            </a:r>
            <a:r>
              <a:rPr lang="en-US" dirty="0"/>
              <a:t> Scheduler.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Designing a </a:t>
            </a:r>
            <a:r>
              <a:rPr lang="en-US" dirty="0">
                <a:solidFill>
                  <a:srgbClr val="FF0000"/>
                </a:solidFill>
              </a:rPr>
              <a:t>collision less gathering algorithm </a:t>
            </a:r>
            <a:r>
              <a:rPr lang="en-US" dirty="0"/>
              <a:t>(</a:t>
            </a:r>
            <a:r>
              <a:rPr lang="en-US" dirty="0" err="1"/>
              <a:t>i.e</a:t>
            </a:r>
            <a:r>
              <a:rPr lang="en-US" dirty="0"/>
              <a:t>, Collision is accepted only at the gathering vertex) with </a:t>
            </a:r>
            <a:r>
              <a:rPr lang="en-US" dirty="0">
                <a:solidFill>
                  <a:srgbClr val="FF0000"/>
                </a:solidFill>
              </a:rPr>
              <a:t>k-hop</a:t>
            </a:r>
            <a:r>
              <a:rPr lang="en-US" dirty="0"/>
              <a:t> vision (k&gt;1).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Finding if some </a:t>
            </a:r>
            <a:r>
              <a:rPr lang="en-US" dirty="0">
                <a:solidFill>
                  <a:srgbClr val="FF0000"/>
                </a:solidFill>
              </a:rPr>
              <a:t>class of configuration </a:t>
            </a:r>
            <a:r>
              <a:rPr lang="en-US" dirty="0"/>
              <a:t>exists for which </a:t>
            </a:r>
            <a:r>
              <a:rPr lang="en-US" dirty="0">
                <a:solidFill>
                  <a:srgbClr val="FF0000"/>
                </a:solidFill>
              </a:rPr>
              <a:t>axis agreement may not be necessary</a:t>
            </a:r>
            <a:r>
              <a:rPr lang="en-US" dirty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4140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2E6994-60F0-12B4-8683-E391511EC61A}"/>
              </a:ext>
            </a:extLst>
          </p:cNvPr>
          <p:cNvSpPr/>
          <p:nvPr/>
        </p:nvSpPr>
        <p:spPr>
          <a:xfrm>
            <a:off x="3433107" y="3639139"/>
            <a:ext cx="53257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75222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95D79-CC38-2A3B-9E58-77B4A59FF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F805E9-04E0-59BE-F944-ED939864E7FA}"/>
              </a:ext>
            </a:extLst>
          </p:cNvPr>
          <p:cNvSpPr txBox="1"/>
          <p:nvPr/>
        </p:nvSpPr>
        <p:spPr>
          <a:xfrm>
            <a:off x="597159" y="2617237"/>
            <a:ext cx="11140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Robot Swarm: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dirty="0"/>
              <a:t>A collection of small autonomous inexpensive robots working cooperatively.</a:t>
            </a:r>
            <a:endParaRPr lang="en-IN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7FEFA-8E6F-882B-FE6D-DF880A931BC8}"/>
              </a:ext>
            </a:extLst>
          </p:cNvPr>
          <p:cNvSpPr txBox="1"/>
          <p:nvPr/>
        </p:nvSpPr>
        <p:spPr>
          <a:xfrm>
            <a:off x="597159" y="3345426"/>
            <a:ext cx="10328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Application: </a:t>
            </a:r>
            <a:r>
              <a:rPr lang="en-US" dirty="0"/>
              <a:t>Surveillance, Cleaning large surface, Moving objects etc.</a:t>
            </a:r>
            <a:endParaRPr lang="en-IN" sz="2000" b="1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E43425-3D17-2235-7F2D-BD53EEC43D20}"/>
              </a:ext>
            </a:extLst>
          </p:cNvPr>
          <p:cNvSpPr txBox="1"/>
          <p:nvPr/>
        </p:nvSpPr>
        <p:spPr>
          <a:xfrm>
            <a:off x="597159" y="4208106"/>
            <a:ext cx="10506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Objective: </a:t>
            </a:r>
            <a:r>
              <a:rPr lang="en-US" dirty="0"/>
              <a:t>Identifying minimal capabilities of the robots  in the swarm to do a specific 				    task.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CEFBC8-23F1-8F20-B99F-4180C6623B62}"/>
              </a:ext>
            </a:extLst>
          </p:cNvPr>
          <p:cNvSpPr txBox="1"/>
          <p:nvPr/>
        </p:nvSpPr>
        <p:spPr>
          <a:xfrm>
            <a:off x="597159" y="5439747"/>
            <a:ext cx="10543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Tasks:</a:t>
            </a:r>
            <a:r>
              <a:rPr lang="en-US" dirty="0"/>
              <a:t> Arbitrary Pattern Formation,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Gathering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dirty="0"/>
              <a:t>Dispersion etc.</a:t>
            </a:r>
            <a:endParaRPr lang="en-IN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2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89CF9-F5BA-336C-7D3C-8EFD67145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B2D056-81EF-2EF3-2061-46B0701DD72D}"/>
              </a:ext>
            </a:extLst>
          </p:cNvPr>
          <p:cNvSpPr txBox="1"/>
          <p:nvPr/>
        </p:nvSpPr>
        <p:spPr>
          <a:xfrm>
            <a:off x="1296954" y="2401861"/>
            <a:ext cx="9106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Gathering: </a:t>
            </a:r>
            <a:r>
              <a:rPr lang="en-US" dirty="0"/>
              <a:t>All deployed robots on a terrain moves to a single point.</a:t>
            </a:r>
            <a:endParaRPr lang="en-IN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99ADEA-AC15-AC0E-04AC-2743A656C798}"/>
              </a:ext>
            </a:extLst>
          </p:cNvPr>
          <p:cNvSpPr/>
          <p:nvPr/>
        </p:nvSpPr>
        <p:spPr>
          <a:xfrm>
            <a:off x="4916256" y="3587768"/>
            <a:ext cx="244639" cy="22296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6362BA-2CF5-D725-C22D-B2E7740D76B2}"/>
              </a:ext>
            </a:extLst>
          </p:cNvPr>
          <p:cNvSpPr/>
          <p:nvPr/>
        </p:nvSpPr>
        <p:spPr>
          <a:xfrm rot="2096540">
            <a:off x="7527501" y="5090918"/>
            <a:ext cx="244639" cy="22296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7177E4-D4DA-65BC-4B5B-420A378EDDD3}"/>
              </a:ext>
            </a:extLst>
          </p:cNvPr>
          <p:cNvSpPr/>
          <p:nvPr/>
        </p:nvSpPr>
        <p:spPr>
          <a:xfrm>
            <a:off x="7052967" y="6063248"/>
            <a:ext cx="244639" cy="22296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DFBB95-8ABA-2FB1-38AA-C7D0DE29A011}"/>
              </a:ext>
            </a:extLst>
          </p:cNvPr>
          <p:cNvSpPr/>
          <p:nvPr/>
        </p:nvSpPr>
        <p:spPr>
          <a:xfrm>
            <a:off x="7834645" y="3403194"/>
            <a:ext cx="244639" cy="22296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F185675-1FB9-01DF-626D-1D164C27A564}"/>
              </a:ext>
            </a:extLst>
          </p:cNvPr>
          <p:cNvSpPr/>
          <p:nvPr/>
        </p:nvSpPr>
        <p:spPr>
          <a:xfrm>
            <a:off x="5413339" y="4979437"/>
            <a:ext cx="244639" cy="22296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D2E5856-F5FF-757A-0E17-84643EBF9EDA}"/>
              </a:ext>
            </a:extLst>
          </p:cNvPr>
          <p:cNvSpPr/>
          <p:nvPr/>
        </p:nvSpPr>
        <p:spPr>
          <a:xfrm>
            <a:off x="6375450" y="3796395"/>
            <a:ext cx="244639" cy="22296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808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0.11784 0.1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7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0.00338 0.107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5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022E-16 L -0.12304 0.162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09713 -0.0796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7" y="-398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0582 -0.225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1127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07552 -0.0673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89CF9-F5BA-336C-7D3C-8EFD67145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53AA31-C4DD-8FA1-EE4B-2A95947E4F5C}"/>
              </a:ext>
            </a:extLst>
          </p:cNvPr>
          <p:cNvSpPr txBox="1"/>
          <p:nvPr/>
        </p:nvSpPr>
        <p:spPr>
          <a:xfrm>
            <a:off x="619760" y="2448560"/>
            <a:ext cx="10952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none" strike="noStrike" baseline="0" dirty="0">
                <a:latin typeface="CMSS10"/>
              </a:rPr>
              <a:t>Considering Tessellation graphs,</a:t>
            </a:r>
          </a:p>
          <a:p>
            <a:r>
              <a:rPr lang="en-US" b="0" i="0" u="none" strike="noStrike" baseline="0" dirty="0">
                <a:latin typeface="CMSS10"/>
              </a:rPr>
              <a:t>In </a:t>
            </a:r>
            <a:r>
              <a:rPr lang="en-US" b="0" i="0" u="none" strike="noStrike" baseline="0" dirty="0">
                <a:solidFill>
                  <a:srgbClr val="0000FF"/>
                </a:solidFill>
                <a:latin typeface="CMSS10"/>
              </a:rPr>
              <a:t>[CDDN21]</a:t>
            </a:r>
            <a:r>
              <a:rPr lang="en-US" b="0" i="0" u="none" strike="noStrike" baseline="30000" dirty="0">
                <a:solidFill>
                  <a:srgbClr val="0000FF"/>
                </a:solidFill>
                <a:latin typeface="CMSS10"/>
              </a:rPr>
              <a:t>1</a:t>
            </a:r>
            <a:r>
              <a:rPr lang="en-US" b="0" i="0" u="none" strike="noStrike" baseline="0" dirty="0">
                <a:latin typeface="CMSS10"/>
              </a:rPr>
              <a:t>, authors have</a:t>
            </a:r>
            <a:r>
              <a:rPr lang="en-US" b="0" i="0" u="none" strike="noStrike" dirty="0">
                <a:latin typeface="CMSS10"/>
              </a:rPr>
              <a:t> provided an algorithm for </a:t>
            </a:r>
            <a:r>
              <a:rPr lang="en-US" b="0" i="0" u="none" strike="noStrike" dirty="0">
                <a:solidFill>
                  <a:srgbClr val="FF0000"/>
                </a:solidFill>
                <a:latin typeface="CMSS10"/>
              </a:rPr>
              <a:t>arbitrary pattern formation </a:t>
            </a:r>
            <a:r>
              <a:rPr lang="en-US" b="0" i="0" u="none" strike="noStrike" dirty="0">
                <a:latin typeface="CMSS10"/>
              </a:rPr>
              <a:t>that allows </a:t>
            </a:r>
            <a:r>
              <a:rPr lang="en-US" b="0" i="0" u="none" strike="noStrike" dirty="0">
                <a:solidFill>
                  <a:srgbClr val="FF0000"/>
                </a:solidFill>
                <a:latin typeface="CMSS10"/>
              </a:rPr>
              <a:t>multiplicity points </a:t>
            </a:r>
            <a:r>
              <a:rPr lang="en-US" b="0" i="0" u="none" strike="noStrike" dirty="0">
                <a:latin typeface="CMSS10"/>
              </a:rPr>
              <a:t>in   target configuration. </a:t>
            </a:r>
            <a:endParaRPr lang="en-US" dirty="0">
              <a:latin typeface="CMSS10"/>
            </a:endParaRPr>
          </a:p>
          <a:p>
            <a:pPr algn="ctr"/>
            <a:r>
              <a:rPr lang="en-US" sz="2800" b="0" i="0" u="none" strike="noStrike" dirty="0">
                <a:latin typeface="CMSS10"/>
              </a:rPr>
              <a:t>So this algorithm is capable of gathering on an </a:t>
            </a:r>
            <a:r>
              <a:rPr lang="en-US" sz="2800" b="0" i="0" u="none" strike="noStrike" dirty="0">
                <a:solidFill>
                  <a:srgbClr val="FF0000"/>
                </a:solidFill>
                <a:latin typeface="CMSS10"/>
              </a:rPr>
              <a:t>infinite triangular grid</a:t>
            </a:r>
            <a:r>
              <a:rPr lang="en-US" sz="2800" b="0" i="0" u="none" strike="noStrike" dirty="0">
                <a:latin typeface="CMSS10"/>
              </a:rPr>
              <a:t>.</a:t>
            </a:r>
            <a:endParaRPr lang="en-US" sz="2800" b="0" i="0" u="none" strike="noStrike" baseline="0" dirty="0">
              <a:latin typeface="CMSS10"/>
            </a:endParaRPr>
          </a:p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A881BC-735E-A3AE-5459-2C23209E7693}"/>
              </a:ext>
            </a:extLst>
          </p:cNvPr>
          <p:cNvSpPr txBox="1"/>
          <p:nvPr/>
        </p:nvSpPr>
        <p:spPr>
          <a:xfrm>
            <a:off x="619760" y="3697009"/>
            <a:ext cx="10485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sz="2400" u="sng" dirty="0">
                <a:latin typeface="CMSS10"/>
              </a:rPr>
              <a:t>Limitation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IN" dirty="0">
                <a:latin typeface="CMSS10"/>
              </a:rPr>
              <a:t>Algorithm is </a:t>
            </a:r>
            <a:r>
              <a:rPr lang="en-IN" dirty="0">
                <a:solidFill>
                  <a:srgbClr val="FF0000"/>
                </a:solidFill>
                <a:latin typeface="CMSS10"/>
              </a:rPr>
              <a:t>not valid </a:t>
            </a:r>
            <a:r>
              <a:rPr lang="en-IN" dirty="0">
                <a:latin typeface="CMSS10"/>
              </a:rPr>
              <a:t>for </a:t>
            </a:r>
            <a:r>
              <a:rPr lang="en-IN" dirty="0">
                <a:solidFill>
                  <a:srgbClr val="FF0000"/>
                </a:solidFill>
                <a:latin typeface="CMSS10"/>
              </a:rPr>
              <a:t>myopic robots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48F9C20-96AF-94CF-D8BD-7EDD1641B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358" y="6391839"/>
            <a:ext cx="10952480" cy="334816"/>
          </a:xfrm>
        </p:spPr>
        <p:txBody>
          <a:bodyPr/>
          <a:lstStyle/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</a:rPr>
              <a:t>1. </a:t>
            </a:r>
            <a:r>
              <a:rPr lang="en-US" b="0" dirty="0" err="1">
                <a:solidFill>
                  <a:schemeClr val="tx1"/>
                </a:solidFill>
              </a:rPr>
              <a:t>Serano</a:t>
            </a:r>
            <a:r>
              <a:rPr lang="en-US" b="0" dirty="0">
                <a:solidFill>
                  <a:schemeClr val="tx1"/>
                </a:solidFill>
              </a:rPr>
              <a:t> Cicerone, Alessia Di </a:t>
            </a:r>
            <a:r>
              <a:rPr lang="en-US" b="0" dirty="0" err="1">
                <a:solidFill>
                  <a:schemeClr val="tx1"/>
                </a:solidFill>
              </a:rPr>
              <a:t>Fonso</a:t>
            </a:r>
            <a:r>
              <a:rPr lang="en-US" b="0" dirty="0">
                <a:solidFill>
                  <a:schemeClr val="tx1"/>
                </a:solidFill>
              </a:rPr>
              <a:t>, Gabriele Di Stefano and Alfredo Navarra. Arbitrary Pattern formation on infinite regular tessellation graphs. ICDCN, 2021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9F694C-AFD5-1407-26C6-DE604386CA1D}"/>
              </a:ext>
            </a:extLst>
          </p:cNvPr>
          <p:cNvCxnSpPr/>
          <p:nvPr/>
        </p:nvCxnSpPr>
        <p:spPr>
          <a:xfrm>
            <a:off x="0" y="635000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89CF9-F5BA-336C-7D3C-8EFD67145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50D433-6247-516D-05BF-A1D9642C7289}"/>
              </a:ext>
            </a:extLst>
          </p:cNvPr>
          <p:cNvSpPr txBox="1"/>
          <p:nvPr/>
        </p:nvSpPr>
        <p:spPr>
          <a:xfrm>
            <a:off x="0" y="3429000"/>
            <a:ext cx="12283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So we have this question,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Can we design an algorithm for gathering with myopic robots on an infinite triangular grid?</a:t>
            </a:r>
          </a:p>
          <a:p>
            <a:pPr algn="ctr"/>
            <a:r>
              <a:rPr lang="en-US" sz="2000" dirty="0"/>
              <a:t>If yes then,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What is the minimal capabilities each robot shall have to solve it?</a:t>
            </a:r>
            <a:endParaRPr lang="en-I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2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89CF9-F5BA-336C-7D3C-8EFD67145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FF847D-6579-BC18-9A9A-7BBD9D3C3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740" y="2259019"/>
            <a:ext cx="7228100" cy="42354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77C152-F644-3CE2-18B7-DCDC999FD657}"/>
              </a:ext>
            </a:extLst>
          </p:cNvPr>
          <p:cNvSpPr txBox="1"/>
          <p:nvPr/>
        </p:nvSpPr>
        <p:spPr>
          <a:xfrm>
            <a:off x="522528" y="2259020"/>
            <a:ext cx="3844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Infinite Triangular grid</a:t>
            </a:r>
            <a:endParaRPr lang="en-IN" sz="28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E56912-02C0-5439-5705-C24B8199185C}"/>
              </a:ext>
            </a:extLst>
          </p:cNvPr>
          <p:cNvSpPr txBox="1"/>
          <p:nvPr/>
        </p:nvSpPr>
        <p:spPr>
          <a:xfrm>
            <a:off x="522528" y="3638097"/>
            <a:ext cx="3769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/>
              <a:t>A graph G = (V, E)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V={vertices of the triangle}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E= {(v1,v2): d(v</a:t>
            </a:r>
            <a:r>
              <a:rPr lang="en-US" baseline="-25000" dirty="0"/>
              <a:t>1</a:t>
            </a:r>
            <a:r>
              <a:rPr lang="en-US" dirty="0"/>
              <a:t>,v</a:t>
            </a:r>
            <a:r>
              <a:rPr lang="en-US" baseline="-25000" dirty="0"/>
              <a:t>2</a:t>
            </a:r>
            <a:r>
              <a:rPr lang="en-US" dirty="0"/>
              <a:t>)=1}</a:t>
            </a:r>
            <a:endParaRPr lang="en-I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6A5CCA-194A-44D6-9B6A-9EFF266CE53A}"/>
              </a:ext>
            </a:extLst>
          </p:cNvPr>
          <p:cNvSpPr/>
          <p:nvPr/>
        </p:nvSpPr>
        <p:spPr>
          <a:xfrm>
            <a:off x="6161315" y="3247055"/>
            <a:ext cx="49762" cy="468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E2C37B-B083-C06C-0947-EAB48F60C716}"/>
              </a:ext>
            </a:extLst>
          </p:cNvPr>
          <p:cNvSpPr/>
          <p:nvPr/>
        </p:nvSpPr>
        <p:spPr>
          <a:xfrm>
            <a:off x="6478556" y="3405565"/>
            <a:ext cx="49762" cy="468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A27918-E916-8138-F13E-B26EBD9936CB}"/>
              </a:ext>
            </a:extLst>
          </p:cNvPr>
          <p:cNvSpPr/>
          <p:nvPr/>
        </p:nvSpPr>
        <p:spPr>
          <a:xfrm flipV="1">
            <a:off x="6798906" y="3224194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209F9EE-D37D-50ED-1083-990F454CADCF}"/>
              </a:ext>
            </a:extLst>
          </p:cNvPr>
          <p:cNvSpPr/>
          <p:nvPr/>
        </p:nvSpPr>
        <p:spPr>
          <a:xfrm flipV="1">
            <a:off x="6802018" y="3592378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8D0E89-850A-31F4-8349-28AB83AB28EE}"/>
              </a:ext>
            </a:extLst>
          </p:cNvPr>
          <p:cNvSpPr/>
          <p:nvPr/>
        </p:nvSpPr>
        <p:spPr>
          <a:xfrm>
            <a:off x="7122368" y="3785124"/>
            <a:ext cx="49762" cy="468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3A8931-32B8-F7B6-94CC-AAA53A70E1B7}"/>
              </a:ext>
            </a:extLst>
          </p:cNvPr>
          <p:cNvSpPr/>
          <p:nvPr/>
        </p:nvSpPr>
        <p:spPr>
          <a:xfrm>
            <a:off x="7436497" y="3613893"/>
            <a:ext cx="49762" cy="468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11C6AD0-0A00-785E-8432-D7D9DF873D5E}"/>
              </a:ext>
            </a:extLst>
          </p:cNvPr>
          <p:cNvSpPr/>
          <p:nvPr/>
        </p:nvSpPr>
        <p:spPr>
          <a:xfrm>
            <a:off x="7436497" y="3977949"/>
            <a:ext cx="49762" cy="4687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51475A-B9FB-5520-1542-CB8EB872DECF}"/>
              </a:ext>
            </a:extLst>
          </p:cNvPr>
          <p:cNvCxnSpPr>
            <a:cxnSpLocks/>
          </p:cNvCxnSpPr>
          <p:nvPr/>
        </p:nvCxnSpPr>
        <p:spPr>
          <a:xfrm>
            <a:off x="6211077" y="3269913"/>
            <a:ext cx="267479" cy="1590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65DA0EF-7299-6D43-4438-FD56FA3A4A3D}"/>
              </a:ext>
            </a:extLst>
          </p:cNvPr>
          <p:cNvCxnSpPr>
            <a:cxnSpLocks/>
          </p:cNvCxnSpPr>
          <p:nvPr/>
        </p:nvCxnSpPr>
        <p:spPr>
          <a:xfrm>
            <a:off x="6525208" y="3449092"/>
            <a:ext cx="267479" cy="1590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1DE8C0-A9DC-E881-692F-0FEA583BCAEA}"/>
              </a:ext>
            </a:extLst>
          </p:cNvPr>
          <p:cNvCxnSpPr>
            <a:cxnSpLocks/>
          </p:cNvCxnSpPr>
          <p:nvPr/>
        </p:nvCxnSpPr>
        <p:spPr>
          <a:xfrm>
            <a:off x="6844625" y="3642422"/>
            <a:ext cx="267479" cy="1590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BDC7F05-9ED7-7137-0385-C9B3915E9EAB}"/>
              </a:ext>
            </a:extLst>
          </p:cNvPr>
          <p:cNvCxnSpPr>
            <a:cxnSpLocks/>
          </p:cNvCxnSpPr>
          <p:nvPr/>
        </p:nvCxnSpPr>
        <p:spPr>
          <a:xfrm>
            <a:off x="7172130" y="3831994"/>
            <a:ext cx="267479" cy="1590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077EAA8-9A27-685C-5E52-DE09C54D47F4}"/>
              </a:ext>
            </a:extLst>
          </p:cNvPr>
          <p:cNvCxnSpPr>
            <a:cxnSpLocks/>
            <a:stCxn id="15" idx="0"/>
            <a:endCxn id="16" idx="4"/>
          </p:cNvCxnSpPr>
          <p:nvPr/>
        </p:nvCxnSpPr>
        <p:spPr>
          <a:xfrm>
            <a:off x="6821766" y="3269913"/>
            <a:ext cx="3112" cy="322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CDFD796-D080-A1FE-E8DA-B4C9600AE957}"/>
              </a:ext>
            </a:extLst>
          </p:cNvPr>
          <p:cNvCxnSpPr>
            <a:cxnSpLocks/>
          </p:cNvCxnSpPr>
          <p:nvPr/>
        </p:nvCxnSpPr>
        <p:spPr>
          <a:xfrm>
            <a:off x="7461378" y="3659031"/>
            <a:ext cx="3112" cy="322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DD2546D-9042-9A2D-BFFC-A0EF9C426C0A}"/>
              </a:ext>
            </a:extLst>
          </p:cNvPr>
          <p:cNvCxnSpPr>
            <a:cxnSpLocks/>
            <a:stCxn id="9" idx="6"/>
            <a:endCxn id="15" idx="0"/>
          </p:cNvCxnSpPr>
          <p:nvPr/>
        </p:nvCxnSpPr>
        <p:spPr>
          <a:xfrm flipV="1">
            <a:off x="6528318" y="3269913"/>
            <a:ext cx="293448" cy="1590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A009236-46D8-7291-CEC4-68758826E76A}"/>
              </a:ext>
            </a:extLst>
          </p:cNvPr>
          <p:cNvCxnSpPr>
            <a:cxnSpLocks/>
          </p:cNvCxnSpPr>
          <p:nvPr/>
        </p:nvCxnSpPr>
        <p:spPr>
          <a:xfrm flipV="1">
            <a:off x="7141791" y="3656446"/>
            <a:ext cx="293448" cy="1590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78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89CF9-F5BA-336C-7D3C-8EFD67145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368548-67A9-5FA4-8D0A-916F49045E75}"/>
              </a:ext>
            </a:extLst>
          </p:cNvPr>
          <p:cNvSpPr txBox="1"/>
          <p:nvPr/>
        </p:nvSpPr>
        <p:spPr>
          <a:xfrm>
            <a:off x="862021" y="2842493"/>
            <a:ext cx="10328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Myopic Robots: </a:t>
            </a:r>
            <a:r>
              <a:rPr lang="en-US" dirty="0"/>
              <a:t>Robots that can only view up to a finite region. </a:t>
            </a:r>
            <a:endParaRPr lang="en-IN" sz="2000" b="1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97ECF3-2AA8-45F6-54F5-DA9BD0C92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068" y="4015507"/>
            <a:ext cx="2403690" cy="26216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F1B6D5-9233-8D52-F0AD-28AEE8047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709" y="4015507"/>
            <a:ext cx="3257806" cy="26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0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399A6-3C05-03AD-F47B-09F81D6F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Problem Definition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89D184-9A49-EF1E-D8EA-D0CD60395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15" y="2434389"/>
            <a:ext cx="3668895" cy="37396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32057C-67D0-5CCF-2541-D0D9570F3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882" y="2434389"/>
            <a:ext cx="3661203" cy="373960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1E5404D-1B69-E3A5-914E-314238FFB73D}"/>
              </a:ext>
            </a:extLst>
          </p:cNvPr>
          <p:cNvSpPr/>
          <p:nvPr/>
        </p:nvSpPr>
        <p:spPr>
          <a:xfrm>
            <a:off x="4795935" y="3950707"/>
            <a:ext cx="2258008" cy="706964"/>
          </a:xfrm>
          <a:prstGeom prst="rightArrow">
            <a:avLst>
              <a:gd name="adj1" fmla="val 34162"/>
              <a:gd name="adj2" fmla="val 6319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A67DD-4646-C588-8360-CFC0783824FC}"/>
              </a:ext>
            </a:extLst>
          </p:cNvPr>
          <p:cNvSpPr txBox="1"/>
          <p:nvPr/>
        </p:nvSpPr>
        <p:spPr>
          <a:xfrm>
            <a:off x="5271796" y="3429000"/>
            <a:ext cx="5887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n Robots  on vertices of an infinite triangular grid.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/>
              <a:t>k-Hop Vision.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visibility graph </a:t>
            </a:r>
            <a:r>
              <a:rPr lang="en-US" dirty="0"/>
              <a:t>connected.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920344-BFD3-DE2A-9144-0689264804B5}"/>
              </a:ext>
            </a:extLst>
          </p:cNvPr>
          <p:cNvSpPr txBox="1"/>
          <p:nvPr/>
        </p:nvSpPr>
        <p:spPr>
          <a:xfrm>
            <a:off x="4995954" y="3766041"/>
            <a:ext cx="165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Algorithm 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557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 build="allAtOnce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476</TotalTime>
  <Words>1121</Words>
  <Application>Microsoft Office PowerPoint</Application>
  <PresentationFormat>Widescreen</PresentationFormat>
  <Paragraphs>175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Blackadder ITC</vt:lpstr>
      <vt:lpstr>Calibri</vt:lpstr>
      <vt:lpstr>Cambria Math</vt:lpstr>
      <vt:lpstr>Century Gothic</vt:lpstr>
      <vt:lpstr>CMSS10</vt:lpstr>
      <vt:lpstr>Palatino Linotype</vt:lpstr>
      <vt:lpstr>Wingdings</vt:lpstr>
      <vt:lpstr>Wingdings 3</vt:lpstr>
      <vt:lpstr>Ion Boardroom</vt:lpstr>
      <vt:lpstr>Time Optimal Gathering of Myopic Robots on an Infinite Triangular Grid</vt:lpstr>
      <vt:lpstr>Outline</vt:lpstr>
      <vt:lpstr>Introduction</vt:lpstr>
      <vt:lpstr>Introduction</vt:lpstr>
      <vt:lpstr>Introduction</vt:lpstr>
      <vt:lpstr>Introduction</vt:lpstr>
      <vt:lpstr>Introduction</vt:lpstr>
      <vt:lpstr>Introduction</vt:lpstr>
      <vt:lpstr>Problem Definition</vt:lpstr>
      <vt:lpstr>Model</vt:lpstr>
      <vt:lpstr>Model</vt:lpstr>
      <vt:lpstr>Model: Robot</vt:lpstr>
      <vt:lpstr>Model: Scheduler</vt:lpstr>
      <vt:lpstr>Our Contribution</vt:lpstr>
      <vt:lpstr>Comparison with Previous Works</vt:lpstr>
      <vt:lpstr>Outline of the Algorithm: Preliminaries</vt:lpstr>
      <vt:lpstr>Outline of the Algorithm</vt:lpstr>
      <vt:lpstr>Outline of Correctness</vt:lpstr>
      <vt:lpstr>Outline of Correctness</vt:lpstr>
      <vt:lpstr>Conclusion and Future Works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Optimal Gathering of Myopic Robots on an Infinite Triangular Grid</dc:title>
  <dc:creator>Pritam Goswami</dc:creator>
  <cp:lastModifiedBy>Pritam Goswami</cp:lastModifiedBy>
  <cp:revision>6</cp:revision>
  <dcterms:created xsi:type="dcterms:W3CDTF">2022-10-28T16:33:20Z</dcterms:created>
  <dcterms:modified xsi:type="dcterms:W3CDTF">2022-11-15T10:34:23Z</dcterms:modified>
</cp:coreProperties>
</file>